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61" r:id="rId4"/>
    <p:sldId id="257" r:id="rId5"/>
    <p:sldId id="258" r:id="rId6"/>
    <p:sldId id="259" r:id="rId7"/>
    <p:sldId id="266" r:id="rId8"/>
    <p:sldId id="267" r:id="rId9"/>
    <p:sldId id="268" r:id="rId10"/>
    <p:sldId id="269" r:id="rId11"/>
    <p:sldId id="270" r:id="rId12"/>
    <p:sldId id="271" r:id="rId13"/>
    <p:sldId id="265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7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08C4B-339D-4701-BE3E-EB14173EA3C2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5F03-994D-4E01-A0A7-F77866B9ACD8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76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08C4B-339D-4701-BE3E-EB14173EA3C2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5F03-994D-4E01-A0A7-F77866B9AC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5876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08C4B-339D-4701-BE3E-EB14173EA3C2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5F03-994D-4E01-A0A7-F77866B9AC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192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08C4B-339D-4701-BE3E-EB14173EA3C2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5F03-994D-4E01-A0A7-F77866B9AC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0196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08C4B-339D-4701-BE3E-EB14173EA3C2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5F03-994D-4E01-A0A7-F77866B9ACD8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188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08C4B-339D-4701-BE3E-EB14173EA3C2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5F03-994D-4E01-A0A7-F77866B9AC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5316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08C4B-339D-4701-BE3E-EB14173EA3C2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5F03-994D-4E01-A0A7-F77866B9AC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096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08C4B-339D-4701-BE3E-EB14173EA3C2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5F03-994D-4E01-A0A7-F77866B9AC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9753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08C4B-339D-4701-BE3E-EB14173EA3C2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5F03-994D-4E01-A0A7-F77866B9AC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1375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5208C4B-339D-4701-BE3E-EB14173EA3C2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53D5F03-994D-4E01-A0A7-F77866B9AC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6519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08C4B-339D-4701-BE3E-EB14173EA3C2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5F03-994D-4E01-A0A7-F77866B9AC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0469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5208C4B-339D-4701-BE3E-EB14173EA3C2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53D5F03-994D-4E01-A0A7-F77866B9ACD8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361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A0670-42A8-59E2-6BBD-4F6E4D3096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000" b="1" dirty="0"/>
              <a:t>VQA using Deep Learning</a:t>
            </a:r>
            <a:endParaRPr lang="en-IN" sz="5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E9F2A8-F95C-64A9-54B0-8939F2190A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Abhishek , Vignesh and </a:t>
            </a:r>
            <a:r>
              <a:rPr lang="en-US" dirty="0" err="1"/>
              <a:t>yaksh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2868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A068D-C48E-8947-EB5F-D653A2279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A0DEC-1406-AC9C-7404-AE36DDDD2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4. Answer Prediction</a:t>
            </a:r>
          </a:p>
          <a:p>
            <a:r>
              <a:rPr lang="en-US" dirty="0"/>
              <a:t>- Steps:</a:t>
            </a:r>
          </a:p>
          <a:p>
            <a:r>
              <a:rPr lang="en-US" dirty="0"/>
              <a:t>  - Pass the combined features through fully connected layers.  </a:t>
            </a:r>
          </a:p>
          <a:p>
            <a:r>
              <a:rPr lang="en-US" dirty="0"/>
              <a:t>  - Used a </a:t>
            </a:r>
            <a:r>
              <a:rPr lang="en-US" dirty="0" err="1"/>
              <a:t>Softmax</a:t>
            </a:r>
            <a:r>
              <a:rPr lang="en-US" dirty="0"/>
              <a:t> layer to generate probabilities over the vocabulary of top 1000 answers </a:t>
            </a:r>
          </a:p>
          <a:p>
            <a:r>
              <a:rPr lang="en-US" dirty="0"/>
              <a:t>  - Select the word with the highest probability as the predicted answer. </a:t>
            </a:r>
          </a:p>
          <a:p>
            <a:r>
              <a:rPr lang="en-US" dirty="0"/>
              <a:t>5. Cross Entropy</a:t>
            </a:r>
            <a:r>
              <a:rPr lang="en-IN" dirty="0"/>
              <a:t> Loss Function</a:t>
            </a:r>
          </a:p>
          <a:p>
            <a:r>
              <a:rPr lang="en-IN" dirty="0"/>
              <a:t>- Used it for calculating the loss and validation purpose.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324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C6D15-6921-8E13-A845-4509E1333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10597-AC2C-7594-41C3-0404DE8D5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Bias towards a few certain classes.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Heavy load on computation because of the dataset size.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Unable to interpret complex tasks.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155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6A5E0-7376-638E-2382-4BC775F92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Probable solutions: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EA4B1-D1F1-AE73-8709-8767C94ED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Training our model with a greater number of classes step by step </a:t>
            </a:r>
            <a:r>
              <a:rPr lang="en-US" dirty="0" err="1"/>
              <a:t>eg</a:t>
            </a:r>
            <a:r>
              <a:rPr lang="en-US" dirty="0"/>
              <a:t> 1200, 1500, 2000.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Using different attention mechanisms like cross attention, skip attention.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Using more powerful pre trained models for text/ image tokenization.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Building a better UI for customers to have an interactive experience of what is happening behind the scenes.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393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62BD4-7B46-36C5-3C28-25E31D20C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44AD5-E8CA-EB4D-2111-C7DFF6FEC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6338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4AAA502-5435-489E-9538-3A40E6C71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9A0314-B4B7-0C54-1B76-A10079064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Project Demo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9AC0290-4702-4519-B0F4-C2A468809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E42378B-2E28-4810-8421-7A473A40E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91DD17-237F-4811-BC0E-128EB1BD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vlc-record-2024-12-06-07h14m40s-App · Streamlit - Google Chrome-">
            <a:hlinkClick r:id="" action="ppaction://media"/>
            <a:extLst>
              <a:ext uri="{FF2B5EF4-FFF2-40B4-BE49-F238E27FC236}">
                <a16:creationId xmlns:a16="http://schemas.microsoft.com/office/drawing/2014/main" id="{FB5583D0-8319-F0CA-9640-1B7B3D28AF2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1674" y="266987"/>
            <a:ext cx="10981398" cy="4380206"/>
          </a:xfrm>
        </p:spPr>
      </p:pic>
    </p:spTree>
    <p:extLst>
      <p:ext uri="{BB962C8B-B14F-4D97-AF65-F5344CB8AC3E}">
        <p14:creationId xmlns:p14="http://schemas.microsoft.com/office/powerpoint/2010/main" val="20214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5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2DF13-B003-8FD3-A1B1-5497CE84E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EBBAF8-C474-43BB-50E3-0425AB3A28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320" y="172720"/>
            <a:ext cx="10119360" cy="56769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9D4B43-E22D-F78F-658A-AD40B0D1D95E}"/>
              </a:ext>
            </a:extLst>
          </p:cNvPr>
          <p:cNvSpPr txBox="1"/>
          <p:nvPr/>
        </p:nvSpPr>
        <p:spPr>
          <a:xfrm>
            <a:off x="4185920" y="5780782"/>
            <a:ext cx="2895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VQA Dataset</a:t>
            </a:r>
          </a:p>
          <a:p>
            <a:pPr algn="ctr"/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3147048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81F44C-6F2F-F9F9-8994-F76FACB8879A}"/>
              </a:ext>
            </a:extLst>
          </p:cNvPr>
          <p:cNvSpPr/>
          <p:nvPr/>
        </p:nvSpPr>
        <p:spPr>
          <a:xfrm>
            <a:off x="4289014" y="3811811"/>
            <a:ext cx="2745441" cy="905983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Multi-Head Attention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89B457B-F5B2-A06A-F354-C72115EF9046}"/>
              </a:ext>
            </a:extLst>
          </p:cNvPr>
          <p:cNvSpPr/>
          <p:nvPr/>
        </p:nvSpPr>
        <p:spPr>
          <a:xfrm>
            <a:off x="4289014" y="5435408"/>
            <a:ext cx="2745441" cy="917528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Answer Generation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B90C811-5B1E-4CFC-1F97-4B19B1E25859}"/>
              </a:ext>
            </a:extLst>
          </p:cNvPr>
          <p:cNvSpPr/>
          <p:nvPr/>
        </p:nvSpPr>
        <p:spPr>
          <a:xfrm>
            <a:off x="6217493" y="2350815"/>
            <a:ext cx="2738514" cy="917528"/>
          </a:xfrm>
          <a:prstGeom prst="roundRect">
            <a:avLst/>
          </a:prstGeom>
          <a:solidFill>
            <a:schemeClr val="accent5"/>
          </a:solidFill>
          <a:effectLst>
            <a:outerShdw blurRad="63500" dist="381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Encoding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3A0BB8C-2A73-8582-C25E-4DA7E5E6A498}"/>
              </a:ext>
            </a:extLst>
          </p:cNvPr>
          <p:cNvSpPr/>
          <p:nvPr/>
        </p:nvSpPr>
        <p:spPr>
          <a:xfrm>
            <a:off x="2283054" y="2418804"/>
            <a:ext cx="2740823" cy="905983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Question Embedding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27AC8237-EBDC-2D04-73AC-A9F438B4DC6F}"/>
              </a:ext>
            </a:extLst>
          </p:cNvPr>
          <p:cNvSpPr/>
          <p:nvPr/>
        </p:nvSpPr>
        <p:spPr>
          <a:xfrm>
            <a:off x="5452075" y="4717794"/>
            <a:ext cx="419318" cy="68449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84513E6-C4EE-B20A-B291-A188D67FAA63}"/>
              </a:ext>
            </a:extLst>
          </p:cNvPr>
          <p:cNvSpPr/>
          <p:nvPr/>
        </p:nvSpPr>
        <p:spPr>
          <a:xfrm>
            <a:off x="6197101" y="1304681"/>
            <a:ext cx="2738514" cy="917528"/>
          </a:xfrm>
          <a:prstGeom prst="roundRect">
            <a:avLst/>
          </a:prstGeom>
          <a:solidFill>
            <a:schemeClr val="accent5"/>
          </a:solidFill>
          <a:effectLst>
            <a:outerShdw blurRad="63500" dist="381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Resnet 50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2B8E848-8073-7959-9ACD-A0DF33CA90BD}"/>
              </a:ext>
            </a:extLst>
          </p:cNvPr>
          <p:cNvSpPr/>
          <p:nvPr/>
        </p:nvSpPr>
        <p:spPr>
          <a:xfrm>
            <a:off x="6197101" y="209104"/>
            <a:ext cx="2738514" cy="917528"/>
          </a:xfrm>
          <a:prstGeom prst="roundRect">
            <a:avLst/>
          </a:prstGeom>
          <a:solidFill>
            <a:schemeClr val="accent5"/>
          </a:solidFill>
          <a:effectLst>
            <a:outerShdw blurRad="63500" dist="381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Image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7EEF358-81FA-41B7-183A-B7E72F130F33}"/>
              </a:ext>
            </a:extLst>
          </p:cNvPr>
          <p:cNvSpPr/>
          <p:nvPr/>
        </p:nvSpPr>
        <p:spPr>
          <a:xfrm>
            <a:off x="2283054" y="251135"/>
            <a:ext cx="2738514" cy="917528"/>
          </a:xfrm>
          <a:prstGeom prst="roundRect">
            <a:avLst/>
          </a:prstGeom>
          <a:solidFill>
            <a:schemeClr val="accent5"/>
          </a:solidFill>
          <a:effectLst>
            <a:outerShdw blurRad="63500" dist="381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Tokenized Input Question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F9BFB86-429E-9461-81EC-0C7FB3E9E99E}"/>
              </a:ext>
            </a:extLst>
          </p:cNvPr>
          <p:cNvSpPr/>
          <p:nvPr/>
        </p:nvSpPr>
        <p:spPr>
          <a:xfrm>
            <a:off x="2283054" y="1309851"/>
            <a:ext cx="2738514" cy="917528"/>
          </a:xfrm>
          <a:prstGeom prst="roundRect">
            <a:avLst/>
          </a:prstGeom>
          <a:solidFill>
            <a:schemeClr val="accent5"/>
          </a:solidFill>
          <a:effectLst>
            <a:outerShdw blurRad="63500" dist="381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BERT Uncased Model</a:t>
            </a:r>
          </a:p>
        </p:txBody>
      </p:sp>
      <p:sp>
        <p:nvSpPr>
          <p:cNvPr id="32" name="Arrow: Curved Right 31">
            <a:extLst>
              <a:ext uri="{FF2B5EF4-FFF2-40B4-BE49-F238E27FC236}">
                <a16:creationId xmlns:a16="http://schemas.microsoft.com/office/drawing/2014/main" id="{976D00E1-275E-1229-EC32-699DD63C5F9C}"/>
              </a:ext>
            </a:extLst>
          </p:cNvPr>
          <p:cNvSpPr/>
          <p:nvPr/>
        </p:nvSpPr>
        <p:spPr>
          <a:xfrm>
            <a:off x="2977116" y="3324787"/>
            <a:ext cx="1311898" cy="1250141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3" name="Arrow: Curved Left 32">
            <a:extLst>
              <a:ext uri="{FF2B5EF4-FFF2-40B4-BE49-F238E27FC236}">
                <a16:creationId xmlns:a16="http://schemas.microsoft.com/office/drawing/2014/main" id="{A4002CD0-B66C-CF10-BBDF-4855DD087F0D}"/>
              </a:ext>
            </a:extLst>
          </p:cNvPr>
          <p:cNvSpPr/>
          <p:nvPr/>
        </p:nvSpPr>
        <p:spPr>
          <a:xfrm>
            <a:off x="7034455" y="3324787"/>
            <a:ext cx="870025" cy="1167739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236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54779-8864-D640-DB8F-76B4E70E8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Decoder Architecture</a:t>
            </a:r>
            <a:endParaRPr lang="en-IN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AFE9EBC-1B37-BF56-CB1F-3766C24989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353" y="1846263"/>
            <a:ext cx="8411792" cy="3641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464AD1-1EFE-615B-4280-8D14E607C6CF}"/>
              </a:ext>
            </a:extLst>
          </p:cNvPr>
          <p:cNvSpPr txBox="1"/>
          <p:nvPr/>
        </p:nvSpPr>
        <p:spPr>
          <a:xfrm>
            <a:off x="3480955" y="5735782"/>
            <a:ext cx="4426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Resnet 50 Architecture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5119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A4D0CE-3BBE-2D7C-353B-F20EC31C2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>
                <a:solidFill>
                  <a:schemeClr val="tx1">
                    <a:lumMod val="85000"/>
                    <a:lumOff val="15000"/>
                  </a:schemeClr>
                </a:solidFill>
              </a:rPr>
              <a:t>Text Decoder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C76655-9B06-DFA2-CBB6-DD8A0586A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1259" y="640081"/>
            <a:ext cx="631769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7571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6032E-5B80-9DE8-E723-AB7FAF9A4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>
                <a:solidFill>
                  <a:schemeClr val="tx1">
                    <a:lumMod val="85000"/>
                    <a:lumOff val="15000"/>
                  </a:schemeClr>
                </a:solidFill>
              </a:rPr>
              <a:t>Multihead Attention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B6E7D8-3877-6564-7229-EAD46AB52A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7672" y="640081"/>
            <a:ext cx="6144871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6689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23D5C-14C9-5A5E-C0DD-33DB2CD36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B2F1B-9EFC-5F8B-D733-05C0A867A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1. Text Encoding</a:t>
            </a:r>
          </a:p>
          <a:p>
            <a:r>
              <a:rPr lang="en-US" dirty="0"/>
              <a:t>- Model Used: BERT (Uncased).  </a:t>
            </a:r>
          </a:p>
          <a:p>
            <a:r>
              <a:rPr lang="en-US" dirty="0"/>
              <a:t>  - Tokenize the question and pass it through a pretrained BERT model (`</a:t>
            </a:r>
            <a:r>
              <a:rPr lang="en-US" dirty="0" err="1"/>
              <a:t>bert</a:t>
            </a:r>
            <a:r>
              <a:rPr lang="en-US" dirty="0"/>
              <a:t>-base-uncased`) for generating meaningful embeddings. </a:t>
            </a:r>
          </a:p>
          <a:p>
            <a:r>
              <a:rPr lang="en-US" dirty="0"/>
              <a:t>  - Extract the `[CLS]` token embedding as the text feature vector.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4261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0FC6B-160E-D032-45AE-525306C51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9E03D-7AC9-B71D-6C6E-2CF1F8EA4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2. Image Encoding</a:t>
            </a:r>
          </a:p>
          <a:p>
            <a:r>
              <a:rPr lang="en-US" dirty="0"/>
              <a:t>- Model Used: ResNet-50</a:t>
            </a:r>
          </a:p>
          <a:p>
            <a:r>
              <a:rPr lang="en-US" dirty="0"/>
              <a:t>  - Removed the fully connected classification layer to use only feature extraction layers.</a:t>
            </a:r>
          </a:p>
          <a:p>
            <a:r>
              <a:rPr lang="en-US" dirty="0"/>
              <a:t>- The final feature extraction layer gives us the image feature vector.  </a:t>
            </a:r>
          </a:p>
          <a:p>
            <a:r>
              <a:rPr lang="en-US" dirty="0"/>
              <a:t>  - Output: A feature vector of size `[</a:t>
            </a:r>
            <a:r>
              <a:rPr lang="en-US" dirty="0" err="1"/>
              <a:t>batch_size</a:t>
            </a:r>
            <a:r>
              <a:rPr lang="en-US" dirty="0"/>
              <a:t>, 2048]`.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4744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F16C4-1CE4-A18D-8FFA-E6CEBB413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2FE46-839B-0591-321F-249EDBB1A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3. Feature Combination</a:t>
            </a:r>
          </a:p>
          <a:p>
            <a:r>
              <a:rPr lang="en-US" dirty="0"/>
              <a:t>- Project the text and image embeddings to a common dimensional space.  </a:t>
            </a:r>
          </a:p>
          <a:p>
            <a:r>
              <a:rPr lang="en-US" dirty="0"/>
              <a:t>  - Use </a:t>
            </a:r>
            <a:r>
              <a:rPr lang="en-US" dirty="0" err="1"/>
              <a:t>Multihead</a:t>
            </a:r>
            <a:r>
              <a:rPr lang="en-US" dirty="0"/>
              <a:t> Attention to model the interaction between the two modalities:  </a:t>
            </a:r>
          </a:p>
          <a:p>
            <a:r>
              <a:rPr lang="en-US" dirty="0"/>
              <a:t>    - Query: Text features + Image Features  (Combined Features)</a:t>
            </a:r>
          </a:p>
          <a:p>
            <a:r>
              <a:rPr lang="en-US" dirty="0"/>
              <a:t>    - Keys/Values: Text features + Image Features  (Combined Features)</a:t>
            </a:r>
          </a:p>
          <a:p>
            <a:r>
              <a:rPr lang="en-US" dirty="0"/>
              <a:t>  - Output: Attention-enhanced combined embeddings.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666663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110</TotalTime>
  <Words>384</Words>
  <Application>Microsoft Office PowerPoint</Application>
  <PresentationFormat>Widescreen</PresentationFormat>
  <Paragraphs>57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Calibri Light</vt:lpstr>
      <vt:lpstr>Wingdings</vt:lpstr>
      <vt:lpstr>Retrospect</vt:lpstr>
      <vt:lpstr>VQA using Deep Learning</vt:lpstr>
      <vt:lpstr>Dataset</vt:lpstr>
      <vt:lpstr>PowerPoint Presentation</vt:lpstr>
      <vt:lpstr>Image Decoder Architecture</vt:lpstr>
      <vt:lpstr>Text Decoder Architecture</vt:lpstr>
      <vt:lpstr>Multihead Attention</vt:lpstr>
      <vt:lpstr>Our Approach</vt:lpstr>
      <vt:lpstr>Our Approach</vt:lpstr>
      <vt:lpstr>Our Approach</vt:lpstr>
      <vt:lpstr>Our Approach</vt:lpstr>
      <vt:lpstr>Limitations:</vt:lpstr>
      <vt:lpstr>Probable solutions:</vt:lpstr>
      <vt:lpstr>Model Evaluation</vt:lpstr>
      <vt:lpstr>Project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Yaksh Ajay Shah</dc:creator>
  <cp:lastModifiedBy>Abhishek Kothari</cp:lastModifiedBy>
  <cp:revision>7</cp:revision>
  <dcterms:created xsi:type="dcterms:W3CDTF">2024-12-06T02:07:23Z</dcterms:created>
  <dcterms:modified xsi:type="dcterms:W3CDTF">2024-12-06T12:43:03Z</dcterms:modified>
</cp:coreProperties>
</file>